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4" r:id="rId3"/>
    <p:sldId id="440" r:id="rId4"/>
    <p:sldId id="472" r:id="rId5"/>
    <p:sldId id="473" r:id="rId6"/>
    <p:sldId id="471" r:id="rId7"/>
    <p:sldId id="441" r:id="rId8"/>
    <p:sldId id="442" r:id="rId9"/>
    <p:sldId id="460" r:id="rId10"/>
    <p:sldId id="455" r:id="rId11"/>
    <p:sldId id="450" r:id="rId12"/>
    <p:sldId id="443" r:id="rId13"/>
    <p:sldId id="444" r:id="rId14"/>
    <p:sldId id="456" r:id="rId15"/>
    <p:sldId id="457" r:id="rId16"/>
    <p:sldId id="445" r:id="rId17"/>
    <p:sldId id="458" r:id="rId18"/>
    <p:sldId id="446" r:id="rId19"/>
    <p:sldId id="447" r:id="rId20"/>
    <p:sldId id="448" r:id="rId21"/>
    <p:sldId id="469" r:id="rId22"/>
    <p:sldId id="449" r:id="rId23"/>
    <p:sldId id="422" r:id="rId24"/>
    <p:sldId id="424" r:id="rId25"/>
    <p:sldId id="434" r:id="rId26"/>
    <p:sldId id="436" r:id="rId27"/>
    <p:sldId id="430" r:id="rId28"/>
    <p:sldId id="431" r:id="rId29"/>
    <p:sldId id="437" r:id="rId30"/>
    <p:sldId id="432" r:id="rId31"/>
    <p:sldId id="433" r:id="rId32"/>
    <p:sldId id="438" r:id="rId33"/>
    <p:sldId id="439" r:id="rId34"/>
    <p:sldId id="468" r:id="rId35"/>
    <p:sldId id="451" r:id="rId36"/>
    <p:sldId id="454" r:id="rId37"/>
    <p:sldId id="453" r:id="rId38"/>
    <p:sldId id="452" r:id="rId39"/>
    <p:sldId id="466" r:id="rId40"/>
    <p:sldId id="465" r:id="rId41"/>
    <p:sldId id="463" r:id="rId42"/>
    <p:sldId id="464" r:id="rId43"/>
    <p:sldId id="467" r:id="rId44"/>
    <p:sldId id="470" r:id="rId45"/>
    <p:sldId id="459" r:id="rId4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84946" autoAdjust="0"/>
  </p:normalViewPr>
  <p:slideViewPr>
    <p:cSldViewPr>
      <p:cViewPr varScale="1">
        <p:scale>
          <a:sx n="99" d="100"/>
          <a:sy n="99" d="100"/>
        </p:scale>
        <p:origin x="7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/>
          <a:lstStyle>
            <a:lvl1pPr algn="r">
              <a:defRPr sz="1200"/>
            </a:lvl1pPr>
          </a:lstStyle>
          <a:p>
            <a:fld id="{0A52F9F9-D184-4BB2-9206-FB9E9427E5E8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772378"/>
            <a:ext cx="2972421" cy="462120"/>
          </a:xfrm>
          <a:prstGeom prst="rect">
            <a:avLst/>
          </a:prstGeom>
        </p:spPr>
        <p:txBody>
          <a:bodyPr vert="horz" lIns="90242" tIns="45121" rIns="90242" bIns="45121" rtlCol="0" anchor="b"/>
          <a:lstStyle>
            <a:lvl1pPr algn="r">
              <a:defRPr sz="1200"/>
            </a:lvl1pPr>
          </a:lstStyle>
          <a:p>
            <a:fld id="{D6AE9317-259F-48A8-82F8-B1CAE200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/>
          <a:lstStyle>
            <a:lvl1pPr algn="r">
              <a:defRPr sz="1200"/>
            </a:lvl1pPr>
          </a:lstStyle>
          <a:p>
            <a:fld id="{9E3E9373-F43C-4890-8711-24156B94986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56" tIns="45979" rIns="91956" bIns="459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956" tIns="45979" rIns="91956" bIns="459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9"/>
            <a:ext cx="2971800" cy="461804"/>
          </a:xfrm>
          <a:prstGeom prst="rect">
            <a:avLst/>
          </a:prstGeom>
        </p:spPr>
        <p:txBody>
          <a:bodyPr vert="horz" lIns="91956" tIns="45979" rIns="91956" bIns="45979" rtlCol="0" anchor="b"/>
          <a:lstStyle>
            <a:lvl1pPr algn="r">
              <a:defRPr sz="1200"/>
            </a:lvl1pPr>
          </a:lstStyle>
          <a:p>
            <a:fld id="{D2D3E6F2-7EC9-4B47-B0C4-DE9BB8D50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9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0VZGgdI420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E6F2-7EC9-4B47-B0C4-DE9BB8D503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217" indent="-2820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02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923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0448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65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286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4080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5291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8344E1-B00D-469A-98A8-E20B027928E8}" type="slidenum">
              <a:rPr lang="en-US" smtClean="0"/>
              <a:pPr eaLnBrk="1" hangingPunct="1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E6F2-7EC9-4B47-B0C4-DE9BB8D503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1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https://support.office.com/en-us/article/Control-access-to-your-presence-information-in-Lync-2fbfdcc5-d04b-49fe-ad90-264a42f7cce1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E6F2-7EC9-4B47-B0C4-DE9BB8D503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9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217" indent="-2820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02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923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0448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65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286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4080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5291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8344E1-B00D-469A-98A8-E20B027928E8}" type="slidenum">
              <a:rPr lang="en-US" smtClean="0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E6F2-7EC9-4B47-B0C4-DE9BB8D503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8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217" indent="-2820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02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923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0448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65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286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4080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5291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8344E1-B00D-469A-98A8-E20B027928E8}" type="slidenum">
              <a:rPr lang="en-US" smtClean="0"/>
              <a:pPr eaLnBrk="1" hangingPunct="1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217" indent="-2820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02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923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0448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65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286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4080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5291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8344E1-B00D-469A-98A8-E20B027928E8}" type="slidenum">
              <a:rPr lang="en-US" smtClean="0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5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217" indent="-28200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802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9237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0448" indent="-22560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165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2869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4080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5291" indent="-22560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8344E1-B00D-469A-98A8-E20B027928E8}" type="slidenum">
              <a:rPr lang="en-US" smtClean="0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95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https://www.youtube.com/watch?v=Y0VZGgdI420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3E6F2-7EC9-4B47-B0C4-DE9BB8D503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2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BE1F9-AF00-4DAD-98A1-C3D85FA6E251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74961-0B0D-4FED-B94F-477269D1EE8A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C050-42D7-4681-94D4-282576575593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59B4-2ACC-4750-9D24-F621D58A0E57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F88D-414A-429E-8606-965528D4DB6A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073-AC9A-4107-A3F3-BF105127EBD2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2F92-49DE-4CF4-803B-1FB8886F2446}" type="datetime1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3F13-0312-4F45-B8D6-BF9BC57B4A76}" type="datetime1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499E-E6C7-477C-9E48-B97F1CEC82DD}" type="datetime1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5C9F-6225-4F78-83BE-8C0DC5F5D94E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470B7-8952-4F64-A5B2-0497C1ABE729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6C5096-577A-437D-9DCC-B170BE789185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100825D-93FE-4681-8328-D0A5A36C2C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itech.com/en-ca/product/smartdoc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0VZGgdI420" TargetMode="External"/><Relationship Id="rId4" Type="http://schemas.openxmlformats.org/officeDocument/2006/relationships/image" Target="../media/image47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32038"/>
            <a:ext cx="7772400" cy="1780108"/>
          </a:xfrm>
        </p:spPr>
        <p:txBody>
          <a:bodyPr/>
          <a:lstStyle/>
          <a:p>
            <a:r>
              <a:rPr lang="en-US" b="1" dirty="0"/>
              <a:t>Getting Started with Skype for Business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685800" y="5638800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1362265" cy="1409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324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Navigate the Main Skype Window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0" y="1591056"/>
            <a:ext cx="870506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1"/>
          <a:stretch/>
        </p:blipFill>
        <p:spPr>
          <a:xfrm>
            <a:off x="3062023" y="1752600"/>
            <a:ext cx="3033977" cy="464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0" y="3276600"/>
            <a:ext cx="3048000" cy="3124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00978" y="2743200"/>
            <a:ext cx="409046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2895600" y="2971800"/>
            <a:ext cx="1524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12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1" y="1304490"/>
            <a:ext cx="3482776" cy="1963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Audio setup and making calls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830" y="2286000"/>
            <a:ext cx="488305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Set up your audio device</a:t>
            </a:r>
          </a:p>
          <a:p>
            <a:pPr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First things first: set up your audio device and check the quality. You can use your computer’s mic and speakers, plug in a headset.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828" y="3886200"/>
            <a:ext cx="4519971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6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Select Your Primary Device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in the lower-left corner of the main Skype for Business window.</a:t>
            </a:r>
          </a:p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6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Audio Device Settings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Pick your device from the Audio </a:t>
            </a:r>
            <a:b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Device menu, and adjust the </a:t>
            </a:r>
            <a:b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speaker and mic volume. 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33" y="3473129"/>
            <a:ext cx="3861624" cy="3149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Freeform 12"/>
          <p:cNvSpPr>
            <a:spLocks noEditPoints="1"/>
          </p:cNvSpPr>
          <p:nvPr/>
        </p:nvSpPr>
        <p:spPr bwMode="auto">
          <a:xfrm flipH="1">
            <a:off x="6019800" y="1190288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/>
          <p:cNvSpPr>
            <a:spLocks noEditPoints="1"/>
          </p:cNvSpPr>
          <p:nvPr/>
        </p:nvSpPr>
        <p:spPr bwMode="auto">
          <a:xfrm flipH="1">
            <a:off x="6981269" y="1708295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"/>
          <p:cNvSpPr>
            <a:spLocks noEditPoints="1"/>
          </p:cNvSpPr>
          <p:nvPr/>
        </p:nvSpPr>
        <p:spPr bwMode="auto">
          <a:xfrm flipH="1">
            <a:off x="8323718" y="2131728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824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4557351" cy="4716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 Someone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52400" y="4343101"/>
            <a:ext cx="1752600" cy="2125961"/>
          </a:xfrm>
          <a:prstGeom prst="wedgeRoundRectCallout">
            <a:avLst>
              <a:gd name="adj1" fmla="val 90788"/>
              <a:gd name="adj2" fmla="val -6414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Type a name in the </a:t>
            </a:r>
            <a:r>
              <a:rPr lang="en-US" sz="1600" b="1" dirty="0">
                <a:solidFill>
                  <a:srgbClr val="FF0000"/>
                </a:solidFill>
              </a:rPr>
              <a:t>Search</a:t>
            </a:r>
            <a:r>
              <a:rPr lang="en-US" sz="1600" dirty="0">
                <a:solidFill>
                  <a:srgbClr val="FF0000"/>
                </a:solidFill>
              </a:rPr>
              <a:t> box. As soon as you do, the tabs below displays all names that matches your search criteria.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73241" y="40386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0" name="Speech Bubble: Rectangle with Corners Rounded 9"/>
          <p:cNvSpPr/>
          <p:nvPr/>
        </p:nvSpPr>
        <p:spPr>
          <a:xfrm>
            <a:off x="7467600" y="3504902"/>
            <a:ext cx="1600200" cy="685800"/>
          </a:xfrm>
          <a:prstGeom prst="wedgeRoundRectCallout">
            <a:avLst>
              <a:gd name="adj1" fmla="val -79288"/>
              <a:gd name="adj2" fmla="val 1111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Search</a:t>
            </a:r>
            <a:r>
              <a:rPr lang="en-US" sz="1600" dirty="0">
                <a:solidFill>
                  <a:srgbClr val="FF0000"/>
                </a:solidFill>
              </a:rPr>
              <a:t> button.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1649" y="32004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650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6598"/>
            <a:ext cx="3664886" cy="2881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13218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View a Contact Card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304800" y="5790902"/>
            <a:ext cx="1600200" cy="678160"/>
          </a:xfrm>
          <a:prstGeom prst="wedgeRoundRectCallout">
            <a:avLst>
              <a:gd name="adj1" fmla="val 96670"/>
              <a:gd name="adj2" fmla="val 1294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a contact picture.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52649" y="54864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0" name="Speech Bubble: Rectangle with Corners Rounded 9"/>
          <p:cNvSpPr/>
          <p:nvPr/>
        </p:nvSpPr>
        <p:spPr>
          <a:xfrm>
            <a:off x="7467600" y="5105102"/>
            <a:ext cx="1600200" cy="838498"/>
          </a:xfrm>
          <a:prstGeom prst="wedgeRoundRectCallout">
            <a:avLst>
              <a:gd name="adj1" fmla="val -196094"/>
              <a:gd name="adj2" fmla="val 59077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Contact Card</a:t>
            </a:r>
            <a:r>
              <a:rPr lang="en-US" sz="1600" dirty="0">
                <a:solidFill>
                  <a:srgbClr val="FF0000"/>
                </a:solidFill>
              </a:rPr>
              <a:t> button.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191649" y="48006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475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132188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Start IM, Voice Call, or Video Call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990600" y="4800600"/>
            <a:ext cx="1219200" cy="678160"/>
          </a:xfrm>
          <a:prstGeom prst="wedgeRoundRectCallout">
            <a:avLst>
              <a:gd name="adj1" fmla="val 139229"/>
              <a:gd name="adj2" fmla="val 12114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here to start IM.</a:t>
            </a: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6324600" y="5114280"/>
            <a:ext cx="1676400" cy="678160"/>
          </a:xfrm>
          <a:prstGeom prst="wedgeRoundRectCallout">
            <a:avLst>
              <a:gd name="adj1" fmla="val -156983"/>
              <a:gd name="adj2" fmla="val 85567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here to start video call.</a:t>
            </a:r>
          </a:p>
        </p:txBody>
      </p:sp>
      <p:sp>
        <p:nvSpPr>
          <p:cNvPr id="15" name="Speech Bubble: Rectangle with Corners Rounded 14"/>
          <p:cNvSpPr/>
          <p:nvPr/>
        </p:nvSpPr>
        <p:spPr>
          <a:xfrm>
            <a:off x="4876800" y="4309120"/>
            <a:ext cx="1676400" cy="678160"/>
          </a:xfrm>
          <a:prstGeom prst="wedgeRoundRectCallout">
            <a:avLst>
              <a:gd name="adj1" fmla="val -103480"/>
              <a:gd name="adj2" fmla="val 19231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here to start voice call.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98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Navigate the Instant Message Window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56" y="1603756"/>
            <a:ext cx="3969488" cy="5127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587256" y="2506960"/>
            <a:ext cx="3969488" cy="23698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Conversation Area</a:t>
            </a:r>
          </a:p>
        </p:txBody>
      </p:sp>
      <p:sp>
        <p:nvSpPr>
          <p:cNvPr id="16" name="Speech Bubble: Rectangle with Corners Rounded 15"/>
          <p:cNvSpPr/>
          <p:nvPr/>
        </p:nvSpPr>
        <p:spPr>
          <a:xfrm>
            <a:off x="6934200" y="2590800"/>
            <a:ext cx="1295400" cy="678160"/>
          </a:xfrm>
          <a:prstGeom prst="wedgeRoundRectCallout">
            <a:avLst>
              <a:gd name="adj1" fmla="val -95146"/>
              <a:gd name="adj2" fmla="val -11294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Invite more people.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85800" y="5129296"/>
            <a:ext cx="1524000" cy="678160"/>
          </a:xfrm>
          <a:prstGeom prst="wedgeRoundRectCallout">
            <a:avLst>
              <a:gd name="adj1" fmla="val 85246"/>
              <a:gd name="adj2" fmla="val -2117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New message area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1600" y="5807456"/>
            <a:ext cx="1375144" cy="364744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>
            <a:cxnSpLocks/>
            <a:endCxn id="18" idx="3"/>
          </p:cNvCxnSpPr>
          <p:nvPr/>
        </p:nvCxnSpPr>
        <p:spPr>
          <a:xfrm flipH="1">
            <a:off x="6556744" y="5989828"/>
            <a:ext cx="377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086600" y="5257800"/>
            <a:ext cx="2133600" cy="15240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Notification tools: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Attachment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Emoticon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Send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98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Send an Instant Message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4492550" cy="361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Use instant messaging (IM) to touch base with your contacts right away.  </a:t>
            </a:r>
          </a:p>
          <a:p>
            <a:pPr marL="228600" lvl="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In your Contacts list, point to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the contact you want to IM. If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you want to IM with more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than one contact, hold down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the </a:t>
            </a:r>
            <a:r>
              <a:rPr lang="en-US" sz="14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Ctrl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 key and click each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contact name.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the IM button. 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 startAt="2"/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Type your message and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press the </a:t>
            </a:r>
            <a:r>
              <a:rPr lang="en-US" sz="14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Enter</a:t>
            </a: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 key on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your keyboard. </a:t>
            </a:r>
          </a:p>
          <a:p>
            <a:pPr lvl="0">
              <a:lnSpc>
                <a:spcPct val="125000"/>
              </a:lnSpc>
              <a:spcBef>
                <a:spcPts val="300"/>
              </a:spcBef>
            </a:pPr>
            <a:endParaRPr lang="en-US" sz="80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Illustration showing how to send an instant message by hovering over the contact's picture, then clicking the IM button." title="Illustration showing how to send an instant message by hovering over the contact's picture, then clicking the IM button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34264"/>
            <a:ext cx="3021263" cy="762000"/>
          </a:xfrm>
          <a:prstGeom prst="rect">
            <a:avLst/>
          </a:prstGeom>
        </p:spPr>
      </p:pic>
      <p:pic>
        <p:nvPicPr>
          <p:cNvPr id="6" name="Picture 5" descr="Illustration showing that you type your IM message in the lower box of the IM window. This illustration also shows that you can pull a third person into the conversation by dragging their contact picture into the IM window." title="Illustration showing that you type your IM message in the lower box of the IM window. This illustration also shows that you can pull a third person into the conversation by dragging their contact picture into the IM window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50" y="3361632"/>
            <a:ext cx="3965650" cy="3087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28110"/>
            <a:ext cx="393972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Need to add someone to </a:t>
            </a:r>
            <a:br>
              <a:rPr lang="en-US" sz="1400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the IM?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400" dirty="0">
                <a:solidFill>
                  <a:schemeClr val="tx2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rPr>
              <a:t>From the main Skype for Business window, drag a contact pic onto the IM window.</a:t>
            </a:r>
          </a:p>
          <a:p>
            <a:pPr>
              <a:lnSpc>
                <a:spcPct val="125000"/>
              </a:lnSpc>
              <a:spcBef>
                <a:spcPts val="300"/>
              </a:spcBef>
            </a:pPr>
            <a:endParaRPr lang="en-US" sz="1000" dirty="0">
              <a:solidFill>
                <a:schemeClr val="tx2"/>
              </a:solidFill>
              <a:latin typeface="+mj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1022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1" y="2133600"/>
            <a:ext cx="48768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someone starts a new IM conversation with you, an alert pops up on your screen. </a:t>
            </a:r>
          </a:p>
          <a:p>
            <a:pPr lvl="1"/>
            <a:r>
              <a:rPr lang="en-US" dirty="0"/>
              <a:t>To see the message, click anywhere on the photo area to accept it. The IM conversation window will open to display the message. </a:t>
            </a:r>
          </a:p>
          <a:p>
            <a:pPr lvl="1"/>
            <a:r>
              <a:rPr lang="en-US" dirty="0"/>
              <a:t>To reject the message, click Ignore. The message goes to your Outlook Inbox. </a:t>
            </a:r>
          </a:p>
          <a:p>
            <a:endParaRPr lang="en-US" dirty="0"/>
          </a:p>
          <a:p>
            <a:r>
              <a:rPr lang="en-US" dirty="0"/>
              <a:t>If you do not want to receive new IM alerts, set your presence status to </a:t>
            </a:r>
            <a:r>
              <a:rPr lang="en-US" b="1" dirty="0"/>
              <a:t>Do Not Disturb </a:t>
            </a:r>
            <a:r>
              <a:rPr lang="en-US" dirty="0"/>
              <a:t>You can do this using the </a:t>
            </a:r>
            <a:r>
              <a:rPr lang="en-US" b="1" dirty="0"/>
              <a:t>Options </a:t>
            </a:r>
            <a:r>
              <a:rPr lang="en-US" dirty="0"/>
              <a:t>menu on the alert box or see </a:t>
            </a:r>
            <a:r>
              <a:rPr lang="en-US" i="1" dirty="0"/>
              <a:t>Displaying your availability: </a:t>
            </a:r>
            <a:r>
              <a:rPr lang="en-US" b="1" i="1" dirty="0"/>
              <a:t>Presence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Responding to an IM Alert</a:t>
            </a:r>
          </a:p>
        </p:txBody>
      </p:sp>
      <p:pic>
        <p:nvPicPr>
          <p:cNvPr id="7" name="Picture 6" descr="Skype for Business Notifi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62" y="2686969"/>
            <a:ext cx="3324338" cy="361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5104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4801" y="1376896"/>
            <a:ext cx="8001000" cy="67165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Create a New Group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376897"/>
            <a:ext cx="823504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1400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Set up a group for each team you work with so you quickly see who’s available, or communicate with the entire team at once.</a:t>
            </a:r>
            <a:endParaRPr lang="en-US" sz="800" dirty="0">
              <a:solidFill>
                <a:srgbClr val="FF0000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 descr="Illustration showing where to enter your new group's name--in the New Group field." title="Illustration showing where to enter your new group's name--in the New Group fiel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329" y="5638800"/>
            <a:ext cx="5215114" cy="93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3"/>
          <a:stretch/>
        </p:blipFill>
        <p:spPr>
          <a:xfrm>
            <a:off x="2514600" y="1867858"/>
            <a:ext cx="4572670" cy="384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343400" y="1867858"/>
            <a:ext cx="2743871" cy="266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with Corners Rounded 8"/>
          <p:cNvSpPr/>
          <p:nvPr/>
        </p:nvSpPr>
        <p:spPr>
          <a:xfrm>
            <a:off x="4553665" y="3581400"/>
            <a:ext cx="1724528" cy="720837"/>
          </a:xfrm>
          <a:prstGeom prst="wedgeRoundRectCallout">
            <a:avLst>
              <a:gd name="adj1" fmla="val -67937"/>
              <a:gd name="adj2" fmla="val 5778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Add a Contact </a:t>
            </a:r>
            <a:r>
              <a:rPr lang="en-US" sz="1600" dirty="0">
                <a:solidFill>
                  <a:srgbClr val="FF0000"/>
                </a:solidFill>
              </a:rPr>
              <a:t>button.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63678" y="3296576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peech Bubble: Rectangle with Corners Rounded 13"/>
          <p:cNvSpPr/>
          <p:nvPr/>
        </p:nvSpPr>
        <p:spPr>
          <a:xfrm>
            <a:off x="1676400" y="4155963"/>
            <a:ext cx="1724528" cy="720837"/>
          </a:xfrm>
          <a:prstGeom prst="wedgeRoundRectCallout">
            <a:avLst>
              <a:gd name="adj1" fmla="val 108467"/>
              <a:gd name="adj2" fmla="val 89494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Select </a:t>
            </a:r>
            <a:r>
              <a:rPr lang="en-US" sz="1600" b="1" dirty="0">
                <a:solidFill>
                  <a:srgbClr val="FF0000"/>
                </a:solidFill>
              </a:rPr>
              <a:t>Create a New Group.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86413" y="3871139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8" name="Speech Bubble: Rectangle with Corners Rounded 17"/>
          <p:cNvSpPr/>
          <p:nvPr/>
        </p:nvSpPr>
        <p:spPr>
          <a:xfrm>
            <a:off x="69084" y="5247961"/>
            <a:ext cx="1803072" cy="781678"/>
          </a:xfrm>
          <a:prstGeom prst="wedgeRoundRectCallout">
            <a:avLst>
              <a:gd name="adj1" fmla="val 78374"/>
              <a:gd name="adj2" fmla="val 4164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Begin typing your new group name.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8369" y="4943459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1118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b="1" dirty="0"/>
              <a:t>Add a contact to a Group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2" y="2785533"/>
            <a:ext cx="7816695" cy="3230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peech Bubble: Rectangle with Corners Rounded 4"/>
          <p:cNvSpPr/>
          <p:nvPr/>
        </p:nvSpPr>
        <p:spPr>
          <a:xfrm>
            <a:off x="152400" y="1763968"/>
            <a:ext cx="2133600" cy="938069"/>
          </a:xfrm>
          <a:prstGeom prst="wedgeRoundRectCallout">
            <a:avLst>
              <a:gd name="adj1" fmla="val -12784"/>
              <a:gd name="adj2" fmla="val 152610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Search for the contact and Tap a contact picture.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949" y="143880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9" name="Speech Bubble: Rectangle with Corners Rounded 8"/>
          <p:cNvSpPr/>
          <p:nvPr/>
        </p:nvSpPr>
        <p:spPr>
          <a:xfrm>
            <a:off x="3505200" y="2133600"/>
            <a:ext cx="1600200" cy="720837"/>
          </a:xfrm>
          <a:prstGeom prst="wedgeRoundRectCallout">
            <a:avLst>
              <a:gd name="adj1" fmla="val 661"/>
              <a:gd name="adj2" fmla="val 16566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More</a:t>
            </a:r>
            <a:r>
              <a:rPr lang="en-US" sz="1600" dirty="0">
                <a:solidFill>
                  <a:srgbClr val="FF0000"/>
                </a:solidFill>
              </a:rPr>
              <a:t> button.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53049" y="1846767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7" name="Speech Bubble: Rectangle with Corners Rounded 16"/>
          <p:cNvSpPr/>
          <p:nvPr/>
        </p:nvSpPr>
        <p:spPr>
          <a:xfrm>
            <a:off x="1752600" y="5392233"/>
            <a:ext cx="1600200" cy="720837"/>
          </a:xfrm>
          <a:prstGeom prst="wedgeRoundRectCallout">
            <a:avLst>
              <a:gd name="adj1" fmla="val 119148"/>
              <a:gd name="adj2" fmla="val -7124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</a:t>
            </a:r>
            <a:r>
              <a:rPr lang="en-US" sz="1600" b="1" dirty="0">
                <a:solidFill>
                  <a:srgbClr val="FF0000"/>
                </a:solidFill>
              </a:rPr>
              <a:t>Add to Contacts List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400449" y="51054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1" name="Speech Bubble: Rectangle with Corners Rounded 20"/>
          <p:cNvSpPr/>
          <p:nvPr/>
        </p:nvSpPr>
        <p:spPr>
          <a:xfrm>
            <a:off x="4343400" y="6078033"/>
            <a:ext cx="1600200" cy="720837"/>
          </a:xfrm>
          <a:prstGeom prst="wedgeRoundRectCallout">
            <a:avLst>
              <a:gd name="adj1" fmla="val 119148"/>
              <a:gd name="adj2" fmla="val -7124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Choose the group.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91249" y="57912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4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545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Install Skype for Business Desktop App.</a:t>
            </a:r>
          </a:p>
          <a:p>
            <a:r>
              <a:rPr lang="en-US" dirty="0"/>
              <a:t>Navigate Skype for Business windows.</a:t>
            </a:r>
          </a:p>
          <a:p>
            <a:r>
              <a:rPr lang="en-US" dirty="0"/>
              <a:t>Start IM, voice call or video call.</a:t>
            </a:r>
          </a:p>
          <a:p>
            <a:r>
              <a:rPr lang="en-US" dirty="0"/>
              <a:t>Work with contacts.</a:t>
            </a:r>
          </a:p>
          <a:p>
            <a:r>
              <a:rPr lang="en-US" dirty="0"/>
              <a:t>Using Skype for Business in an online meeting.</a:t>
            </a:r>
          </a:p>
          <a:p>
            <a:r>
              <a:rPr lang="en-US" dirty="0"/>
              <a:t>Share a MS document. </a:t>
            </a:r>
          </a:p>
          <a:p>
            <a:r>
              <a:rPr lang="en-US" dirty="0"/>
              <a:t>Skype for Business with smart phones and docks.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6860" y="6019800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Which Skype should I use?</a:t>
            </a:r>
          </a:p>
        </p:txBody>
      </p:sp>
      <p:pic>
        <p:nvPicPr>
          <p:cNvPr id="5" name="Picture 4" descr="The Skype for Business logo." title="The Skype for Business logo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937" y="6318199"/>
            <a:ext cx="169307" cy="197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0627" y="6307316"/>
            <a:ext cx="36708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Skype for Business is for connecting with a co-worker or business associate.</a:t>
            </a:r>
          </a:p>
        </p:txBody>
      </p:sp>
      <p:pic>
        <p:nvPicPr>
          <p:cNvPr id="7" name="Picture 6" descr="Skype logo." title="Skype logo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40" y="6540344"/>
            <a:ext cx="177586" cy="206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5479" y="6533429"/>
            <a:ext cx="3944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" panose="020B0502040204020203" pitchFamily="34" charset="0"/>
                <a:cs typeface="Segoe UI" panose="020B0502040204020203" pitchFamily="34" charset="0"/>
              </a:rPr>
              <a:t>Skype is for connecting with your grandma, or chatting with friends while gaming.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639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555197"/>
            <a:ext cx="4092976" cy="4921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Working with Groups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600635" y="2057400"/>
            <a:ext cx="1600200" cy="720837"/>
          </a:xfrm>
          <a:prstGeom prst="wedgeRoundRectCallout">
            <a:avLst>
              <a:gd name="adj1" fmla="val 71249"/>
              <a:gd name="adj2" fmla="val -6378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Tap </a:t>
            </a:r>
            <a:r>
              <a:rPr lang="en-US" sz="1600" b="1" dirty="0">
                <a:solidFill>
                  <a:srgbClr val="FF0000"/>
                </a:solidFill>
              </a:rPr>
              <a:t>Group.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48484" y="1770567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0" name="Speech Bubble: Rectangle with Corners Rounded 9"/>
          <p:cNvSpPr/>
          <p:nvPr/>
        </p:nvSpPr>
        <p:spPr>
          <a:xfrm>
            <a:off x="381000" y="4689363"/>
            <a:ext cx="1752600" cy="1025637"/>
          </a:xfrm>
          <a:prstGeom prst="wedgeRoundRectCallout">
            <a:avLst>
              <a:gd name="adj1" fmla="val 71249"/>
              <a:gd name="adj2" fmla="val -6378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Right click the group you want to work with.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81249" y="440253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peech Bubble: Rectangle with Corners Rounded 13"/>
          <p:cNvSpPr/>
          <p:nvPr/>
        </p:nvSpPr>
        <p:spPr>
          <a:xfrm>
            <a:off x="5486400" y="3106233"/>
            <a:ext cx="1981200" cy="1234538"/>
          </a:xfrm>
          <a:prstGeom prst="wedgeRoundRectCallout">
            <a:avLst>
              <a:gd name="adj1" fmla="val -100264"/>
              <a:gd name="adj2" fmla="val -122623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You can perform all of these functions with all contacts in this group.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86649" y="28194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8" name="Right Brace 17"/>
          <p:cNvSpPr/>
          <p:nvPr/>
        </p:nvSpPr>
        <p:spPr>
          <a:xfrm>
            <a:off x="4191000" y="1635649"/>
            <a:ext cx="274320" cy="1139158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2334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2765425"/>
            <a:ext cx="7408862" cy="3270250"/>
          </a:xfr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1752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Demo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-76200" y="5855876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776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up a Skype for Business meeting.</a:t>
            </a:r>
          </a:p>
          <a:p>
            <a:r>
              <a:rPr lang="en-US" dirty="0"/>
              <a:t>Attend a meeting using Skype for Business </a:t>
            </a:r>
            <a:r>
              <a:rPr lang="en-US" b="1" dirty="0"/>
              <a:t>Desktop</a:t>
            </a:r>
            <a:r>
              <a:rPr lang="en-US" dirty="0"/>
              <a:t> App (Recommended to AU staff).</a:t>
            </a:r>
          </a:p>
          <a:p>
            <a:r>
              <a:rPr lang="en-US" dirty="0"/>
              <a:t>Attend a meeting using Skype for Business </a:t>
            </a:r>
            <a:r>
              <a:rPr lang="en-US" b="1" dirty="0"/>
              <a:t>Web</a:t>
            </a:r>
            <a:r>
              <a:rPr lang="en-US" dirty="0"/>
              <a:t> App (Recommended to external guests).</a:t>
            </a:r>
          </a:p>
          <a:p>
            <a:r>
              <a:rPr lang="en-US" dirty="0"/>
              <a:t>Share a content.</a:t>
            </a:r>
          </a:p>
          <a:p>
            <a:r>
              <a:rPr lang="en-US" dirty="0"/>
              <a:t>Record a meeting.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Skype for Business in an Online Meeting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847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a Skype Meeting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5" y="2514600"/>
            <a:ext cx="7162800" cy="4214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/>
          <p:cNvSpPr/>
          <p:nvPr/>
        </p:nvSpPr>
        <p:spPr>
          <a:xfrm>
            <a:off x="2743200" y="2743200"/>
            <a:ext cx="9144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23</a:t>
            </a:fld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77700F-E0C2-4F1F-8F69-734351D63FA4}"/>
              </a:ext>
            </a:extLst>
          </p:cNvPr>
          <p:cNvSpPr/>
          <p:nvPr/>
        </p:nvSpPr>
        <p:spPr>
          <a:xfrm>
            <a:off x="571500" y="1533775"/>
            <a:ext cx="7581900" cy="82935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Double click your Office 365 Calendar to set up a meeting. Enter all meeting details and then click </a:t>
            </a:r>
            <a:r>
              <a:rPr lang="en-US" b="1" dirty="0">
                <a:solidFill>
                  <a:srgbClr val="FF0000"/>
                </a:solidFill>
              </a:rPr>
              <a:t>Add Skype Meeting</a:t>
            </a:r>
            <a:r>
              <a:rPr lang="en-US" dirty="0">
                <a:solidFill>
                  <a:srgbClr val="FF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573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61" y="1532467"/>
            <a:ext cx="6138539" cy="514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a Skype Meeting (1)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1752600" y="4724400"/>
            <a:ext cx="2209800" cy="1447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32467"/>
            <a:ext cx="7467599" cy="82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24</a:t>
            </a:fld>
            <a:endParaRPr lang="en-US" b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A6594C-3FF7-452D-A4F1-95840495A855}"/>
              </a:ext>
            </a:extLst>
          </p:cNvPr>
          <p:cNvSpPr/>
          <p:nvPr/>
        </p:nvSpPr>
        <p:spPr>
          <a:xfrm>
            <a:off x="4572000" y="3962400"/>
            <a:ext cx="2133600" cy="1234538"/>
          </a:xfrm>
          <a:prstGeom prst="wedgeRoundRectCallout">
            <a:avLst>
              <a:gd name="adj1" fmla="val -78696"/>
              <a:gd name="adj2" fmla="val 58532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Meeting details will be added automatically to the body of the meeting invitation.</a:t>
            </a:r>
          </a:p>
        </p:txBody>
      </p:sp>
    </p:spTree>
    <p:extLst>
      <p:ext uri="{BB962C8B-B14F-4D97-AF65-F5344CB8AC3E}">
        <p14:creationId xmlns:p14="http://schemas.microsoft.com/office/powerpoint/2010/main" val="195679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Desktop App</a:t>
            </a:r>
          </a:p>
        </p:txBody>
      </p:sp>
      <p:pic>
        <p:nvPicPr>
          <p:cNvPr id="6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2819400" cy="4382449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peech Bubble: Rectangle with Corners Rounded 1"/>
          <p:cNvSpPr/>
          <p:nvPr/>
        </p:nvSpPr>
        <p:spPr>
          <a:xfrm>
            <a:off x="6558642" y="4857996"/>
            <a:ext cx="1594758" cy="914400"/>
          </a:xfrm>
          <a:prstGeom prst="wedgeRoundRectCallout">
            <a:avLst>
              <a:gd name="adj1" fmla="val -84098"/>
              <a:gd name="adj2" fmla="val -74235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the meeting that you would like to attend.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9200" y="2304347"/>
            <a:ext cx="2586303" cy="4401253"/>
            <a:chOff x="1219200" y="2304347"/>
            <a:chExt cx="2586303" cy="440125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2304347"/>
              <a:ext cx="2586303" cy="44012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Speech Bubble: Rectangle with Corners Rounded 6"/>
            <p:cNvSpPr/>
            <p:nvPr/>
          </p:nvSpPr>
          <p:spPr>
            <a:xfrm>
              <a:off x="1489566" y="3904547"/>
              <a:ext cx="1710834" cy="914400"/>
            </a:xfrm>
            <a:prstGeom prst="wedgeRoundRectCallout">
              <a:avLst>
                <a:gd name="adj1" fmla="val 6687"/>
                <a:gd name="adj2" fmla="val -111735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Click the </a:t>
              </a:r>
              <a:r>
                <a:rPr lang="en-US" sz="1400" b="1" dirty="0">
                  <a:solidFill>
                    <a:srgbClr val="FF0000"/>
                  </a:solidFill>
                </a:rPr>
                <a:t>Meetings</a:t>
              </a:r>
              <a:r>
                <a:rPr lang="en-US" sz="1400" dirty="0">
                  <a:solidFill>
                    <a:srgbClr val="FF0000"/>
                  </a:solidFill>
                </a:rPr>
                <a:t> button.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9200" y="4971347"/>
              <a:ext cx="2514600" cy="68580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383A757-8DD5-482B-B55A-827B64DFD14C}"/>
              </a:ext>
            </a:extLst>
          </p:cNvPr>
          <p:cNvSpPr/>
          <p:nvPr/>
        </p:nvSpPr>
        <p:spPr>
          <a:xfrm>
            <a:off x="1678972" y="1643963"/>
            <a:ext cx="5829300" cy="5236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Install and run the Skype for Business desktop application.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36491" y="3618392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03770" y="4542614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8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87" y="3254375"/>
            <a:ext cx="3446164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Desktop App (1)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2852886" y="3475037"/>
            <a:ext cx="3446165" cy="6096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1905000"/>
            <a:ext cx="7543800" cy="11676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meeting will start and a list of the participants will be displayed at the top of the conversation. </a:t>
            </a:r>
          </a:p>
          <a:p>
            <a:r>
              <a:rPr lang="en-US" dirty="0"/>
              <a:t>Wait for the participants to join the meeting.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73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3124200"/>
            <a:ext cx="4718376" cy="3612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Web App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20574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you are a guest and you are invited to a Skype meeting, an automatic email message will be sent to your email address.  You should call the phone number and enter the participants code and then click the </a:t>
            </a:r>
            <a:r>
              <a:rPr lang="en-US" b="1" dirty="0"/>
              <a:t>Join online meeting </a:t>
            </a:r>
            <a:r>
              <a:rPr lang="en-US" dirty="0"/>
              <a:t>link. 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2057400" y="5334000"/>
            <a:ext cx="1371600" cy="685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401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Web App (1)</a:t>
            </a:r>
            <a:endParaRPr lang="en-US" dirty="0"/>
          </a:p>
        </p:txBody>
      </p:sp>
      <p:pic>
        <p:nvPicPr>
          <p:cNvPr id="4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0"/>
            <a:ext cx="5666235" cy="3592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7620000" cy="60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you do not have a Skype for Business account click </a:t>
            </a:r>
            <a:r>
              <a:rPr lang="en-US" b="1" dirty="0"/>
              <a:t>Install and join with Skype meetings App (web)</a:t>
            </a:r>
            <a:r>
              <a:rPr lang="en-US" dirty="0"/>
              <a:t>.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048000" y="4691614"/>
            <a:ext cx="2133600" cy="26138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816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00"/>
            <a:ext cx="6343061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Web App (2)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4238330" y="3733800"/>
            <a:ext cx="914400" cy="3048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85800" y="2124456"/>
            <a:ext cx="7467599" cy="829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 time you use Skype for Business Web App, you need to allow the Lync protocol by clicking the </a:t>
            </a:r>
            <a:r>
              <a:rPr lang="en-US" b="1" dirty="0"/>
              <a:t>Open URL:lync15  Protocol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70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Before Installing Skype for Business Desktop App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4377" y="39626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4047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</a:t>
            </a:fld>
            <a:endParaRPr lang="en-US" b="1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2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3</a:t>
            </a:fld>
            <a:endParaRPr lang="en-US" b="1" dirty="0"/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E6F40C72-2866-4D40-942A-F2A99E22B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65" y="2719320"/>
            <a:ext cx="3896269" cy="1924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Speech Bubble: Rectangle with Corners Rounded 19"/>
          <p:cNvSpPr/>
          <p:nvPr/>
        </p:nvSpPr>
        <p:spPr>
          <a:xfrm>
            <a:off x="304799" y="4267200"/>
            <a:ext cx="1710834" cy="914400"/>
          </a:xfrm>
          <a:prstGeom prst="wedgeRoundRectCallout">
            <a:avLst>
              <a:gd name="adj1" fmla="val 98648"/>
              <a:gd name="adj2" fmla="val -2644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</a:t>
            </a:r>
            <a:r>
              <a:rPr lang="en-US" sz="1600" b="1" dirty="0">
                <a:solidFill>
                  <a:srgbClr val="FF0000"/>
                </a:solidFill>
              </a:rPr>
              <a:t>Windows Start Button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4509434" y="4933703"/>
            <a:ext cx="3643966" cy="1086097"/>
          </a:xfrm>
          <a:prstGeom prst="wedgeRoundRectCallout">
            <a:avLst>
              <a:gd name="adj1" fmla="val -93569"/>
              <a:gd name="adj2" fmla="val -13687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Search for </a:t>
            </a:r>
            <a:r>
              <a:rPr lang="en-US" sz="1600" b="1" dirty="0">
                <a:solidFill>
                  <a:srgbClr val="FF0000"/>
                </a:solidFill>
              </a:rPr>
              <a:t>Skype for Business</a:t>
            </a:r>
            <a:r>
              <a:rPr lang="en-US" sz="1600" dirty="0">
                <a:solidFill>
                  <a:srgbClr val="FF0000"/>
                </a:solidFill>
              </a:rPr>
              <a:t>. If you have the program, skip the installation process, otherwise, continue.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874365" y="4629201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6111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Web App (3)</a:t>
            </a:r>
            <a:endParaRPr lang="en-US" dirty="0"/>
          </a:p>
        </p:txBody>
      </p:sp>
      <p:pic>
        <p:nvPicPr>
          <p:cNvPr id="4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7" y="1718256"/>
            <a:ext cx="7509646" cy="4885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: Rounded Corners 4"/>
          <p:cNvSpPr/>
          <p:nvPr/>
        </p:nvSpPr>
        <p:spPr>
          <a:xfrm>
            <a:off x="3048000" y="3276600"/>
            <a:ext cx="2514600" cy="762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30</a:t>
            </a:fld>
            <a:endParaRPr lang="en-US" b="1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0F0394A-4B71-4FCB-A43F-27CA91C2DBAC}"/>
              </a:ext>
            </a:extLst>
          </p:cNvPr>
          <p:cNvSpPr/>
          <p:nvPr/>
        </p:nvSpPr>
        <p:spPr>
          <a:xfrm>
            <a:off x="6101442" y="4267200"/>
            <a:ext cx="1670958" cy="1124196"/>
          </a:xfrm>
          <a:prstGeom prst="wedgeRoundRectCallout">
            <a:avLst>
              <a:gd name="adj1" fmla="val -84098"/>
              <a:gd name="adj2" fmla="val -74235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Type your first and last name and then click the </a:t>
            </a:r>
            <a:r>
              <a:rPr lang="en-US" sz="1400" b="1" dirty="0">
                <a:solidFill>
                  <a:srgbClr val="FF0000"/>
                </a:solidFill>
              </a:rPr>
              <a:t>Join</a:t>
            </a:r>
            <a:r>
              <a:rPr lang="en-US" sz="1400" dirty="0">
                <a:solidFill>
                  <a:srgbClr val="FF0000"/>
                </a:solidFill>
              </a:rPr>
              <a:t> button.</a:t>
            </a:r>
          </a:p>
        </p:txBody>
      </p:sp>
    </p:spTree>
    <p:extLst>
      <p:ext uri="{BB962C8B-B14F-4D97-AF65-F5344CB8AC3E}">
        <p14:creationId xmlns:p14="http://schemas.microsoft.com/office/powerpoint/2010/main" val="3498774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76600"/>
            <a:ext cx="5339714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Attend a meeting using Skype For Business Web App (4)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85800" y="2218267"/>
            <a:ext cx="7467599" cy="829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you joined the meeting and you can see the other participants and the host.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27877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 your Desktop or Program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673" y="2057400"/>
            <a:ext cx="3267480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In the meeting window, click the 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Present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 button.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Share your Desktop…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 to show the entire contents of your desktop, or click 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Share a </a:t>
            </a:r>
            <a:r>
              <a:rPr lang="en-US" b="1" u="sng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W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indow… 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and double-click the program you want to share.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Share PowerPoint Files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… Browse to the file you want to present and click </a:t>
            </a:r>
            <a:r>
              <a:rPr lang="en-US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OK</a:t>
            </a:r>
            <a:r>
              <a:rPr lang="en-US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. </a:t>
            </a:r>
          </a:p>
          <a:p>
            <a:pPr marL="228600" indent="-228600">
              <a:lnSpc>
                <a:spcPct val="125000"/>
              </a:lnSpc>
              <a:spcBef>
                <a:spcPts val="300"/>
              </a:spcBef>
              <a:buFont typeface="+mj-lt"/>
              <a:buAutoNum type="arabicPeriod"/>
              <a:defRPr/>
            </a:pPr>
            <a:endParaRPr lang="en-US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endParaRPr lang="en-US" sz="800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12472"/>
            <a:ext cx="3886200" cy="4842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: Rounded Corners 6"/>
          <p:cNvSpPr/>
          <p:nvPr/>
        </p:nvSpPr>
        <p:spPr>
          <a:xfrm>
            <a:off x="5638800" y="2057400"/>
            <a:ext cx="2057400" cy="11430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218670" y="5969571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cxnSp>
        <p:nvCxnSpPr>
          <p:cNvPr id="13" name="Straight Arrow Connector 12"/>
          <p:cNvCxnSpPr>
            <a:cxnSpLocks/>
          </p:cNvCxnSpPr>
          <p:nvPr/>
        </p:nvCxnSpPr>
        <p:spPr>
          <a:xfrm flipH="1">
            <a:off x="6882718" y="6121822"/>
            <a:ext cx="488203" cy="70889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343400" y="2476649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cxnSp>
        <p:nvCxnSpPr>
          <p:cNvPr id="19" name="Straight Arrow Connector 18"/>
          <p:cNvCxnSpPr>
            <a:cxnSpLocks/>
            <a:stCxn id="17" idx="6"/>
          </p:cNvCxnSpPr>
          <p:nvPr/>
        </p:nvCxnSpPr>
        <p:spPr>
          <a:xfrm>
            <a:off x="4647902" y="2628900"/>
            <a:ext cx="990898" cy="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6164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89" y="1828800"/>
            <a:ext cx="2643058" cy="4618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Record and Play Back a Meeting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867399" y="1905000"/>
            <a:ext cx="1866741" cy="72390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802620" y="59732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7071494" y="6125549"/>
            <a:ext cx="662646" cy="1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343400" y="2476649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cxnSp>
        <p:nvCxnSpPr>
          <p:cNvPr id="19" name="Straight Arrow Connector 18"/>
          <p:cNvCxnSpPr>
            <a:cxnSpLocks/>
            <a:stCxn id="17" idx="6"/>
            <a:endCxn id="7" idx="1"/>
          </p:cNvCxnSpPr>
          <p:nvPr/>
        </p:nvCxnSpPr>
        <p:spPr>
          <a:xfrm flipV="1">
            <a:off x="4647902" y="2266950"/>
            <a:ext cx="1219497" cy="361950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" y="2286000"/>
            <a:ext cx="3261758" cy="264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It’s easy to capture audio, video, IM, and what’s being presented.</a:t>
            </a:r>
          </a:p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In the meeting window, click the </a:t>
            </a:r>
            <a:r>
              <a:rPr lang="en-US" sz="16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More Options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button.</a:t>
            </a:r>
          </a:p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Click </a:t>
            </a:r>
            <a:r>
              <a:rPr lang="en-US" sz="16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Start Recording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.</a:t>
            </a:r>
          </a:p>
          <a:p>
            <a:pPr marL="228600" indent="-228600" fontAlgn="auto">
              <a:lnSpc>
                <a:spcPct val="12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After the meeting, go to </a:t>
            </a:r>
            <a:r>
              <a:rPr lang="en-US" sz="1600" b="1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Manage Recordings </a:t>
            </a:r>
            <a:r>
              <a:rPr lang="en-US" sz="1600" dirty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to publish, play, rename, or delete the recording.</a:t>
            </a:r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173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2765425"/>
            <a:ext cx="7408862" cy="3270250"/>
          </a:xfr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1752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Demo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-76200" y="5855876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2177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 a MS Document </a:t>
            </a: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</p:spPr>
        <p:txBody>
          <a:bodyPr>
            <a:normAutofit/>
          </a:bodyPr>
          <a:lstStyle/>
          <a:p>
            <a:r>
              <a:rPr lang="fr-FR" dirty="0" err="1"/>
              <a:t>Present</a:t>
            </a:r>
            <a:r>
              <a:rPr lang="fr-FR" dirty="0"/>
              <a:t> a MS document online.</a:t>
            </a:r>
          </a:p>
          <a:p>
            <a:endParaRPr lang="fr-FR" dirty="0"/>
          </a:p>
          <a:p>
            <a:r>
              <a:rPr lang="en-US" dirty="0"/>
              <a:t>Send a MS document by Instant Message.</a:t>
            </a:r>
          </a:p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8432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04" b="31907"/>
          <a:stretch/>
        </p:blipFill>
        <p:spPr>
          <a:xfrm>
            <a:off x="1524000" y="2320121"/>
            <a:ext cx="5638800" cy="3839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Present a MS Document Online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2667000" y="3810000"/>
            <a:ext cx="3048000" cy="854670"/>
          </a:xfrm>
          <a:prstGeom prst="wedgeRoundRectCallout">
            <a:avLst>
              <a:gd name="adj1" fmla="val -76464"/>
              <a:gd name="adj2" fmla="val -152549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Open your MS Office document that you want to present online and then click </a:t>
            </a:r>
            <a:r>
              <a:rPr lang="en-US" sz="1400" b="1" dirty="0">
                <a:solidFill>
                  <a:srgbClr val="FF0000"/>
                </a:solidFill>
              </a:rPr>
              <a:t>File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8582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3" y="1752600"/>
            <a:ext cx="8459914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Present a MS Document Online (1)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752600" y="3124200"/>
            <a:ext cx="1219200" cy="533400"/>
          </a:xfrm>
          <a:prstGeom prst="wedgeRoundRectCallout">
            <a:avLst>
              <a:gd name="adj1" fmla="val -130947"/>
              <a:gd name="adj2" fmla="val 168622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</a:t>
            </a:r>
            <a:r>
              <a:rPr lang="en-US" sz="1400" b="1" dirty="0">
                <a:solidFill>
                  <a:srgbClr val="FF0000"/>
                </a:solidFill>
              </a:rPr>
              <a:t>Share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9800" y="281040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0" name="Speech Bubble: Rectangle with Corners Rounded 9"/>
          <p:cNvSpPr/>
          <p:nvPr/>
        </p:nvSpPr>
        <p:spPr>
          <a:xfrm>
            <a:off x="5564418" y="3932716"/>
            <a:ext cx="1826981" cy="486884"/>
          </a:xfrm>
          <a:prstGeom prst="wedgeRoundRectCallout">
            <a:avLst>
              <a:gd name="adj1" fmla="val -107751"/>
              <a:gd name="adj2" fmla="val 61033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</a:t>
            </a:r>
            <a:r>
              <a:rPr lang="en-US" sz="1400" b="1" dirty="0">
                <a:solidFill>
                  <a:srgbClr val="FF0000"/>
                </a:solidFill>
              </a:rPr>
              <a:t>Present Online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24600" y="3628214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peech Bubble: Rectangle with Corners Rounded 13"/>
          <p:cNvSpPr/>
          <p:nvPr/>
        </p:nvSpPr>
        <p:spPr>
          <a:xfrm>
            <a:off x="3774620" y="5410200"/>
            <a:ext cx="1864179" cy="609600"/>
          </a:xfrm>
          <a:prstGeom prst="wedgeRoundRectCallout">
            <a:avLst>
              <a:gd name="adj1" fmla="val -100971"/>
              <a:gd name="adj2" fmla="val -53545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</a:t>
            </a:r>
            <a:r>
              <a:rPr lang="en-US" sz="1400" b="1" dirty="0">
                <a:solidFill>
                  <a:srgbClr val="FF0000"/>
                </a:solidFill>
              </a:rPr>
              <a:t>Present Online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54458" y="512090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6326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9" y="2345120"/>
            <a:ext cx="8697817" cy="4148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Send a MS Document by Instant Message</a:t>
            </a:r>
          </a:p>
        </p:txBody>
      </p:sp>
      <p:sp>
        <p:nvSpPr>
          <p:cNvPr id="6" name="Speech Bubble: Rectangle with Corners Rounded 5"/>
          <p:cNvSpPr/>
          <p:nvPr/>
        </p:nvSpPr>
        <p:spPr>
          <a:xfrm>
            <a:off x="1752600" y="3124200"/>
            <a:ext cx="1219200" cy="533400"/>
          </a:xfrm>
          <a:prstGeom prst="wedgeRoundRectCallout">
            <a:avLst>
              <a:gd name="adj1" fmla="val -130947"/>
              <a:gd name="adj2" fmla="val 168622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</a:t>
            </a:r>
            <a:r>
              <a:rPr lang="en-US" sz="1400" b="1" dirty="0">
                <a:solidFill>
                  <a:srgbClr val="FF0000"/>
                </a:solidFill>
              </a:rPr>
              <a:t>Share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9800" y="281040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0" name="Speech Bubble: Rectangle with Corners Rounded 9"/>
          <p:cNvSpPr/>
          <p:nvPr/>
        </p:nvSpPr>
        <p:spPr>
          <a:xfrm>
            <a:off x="5120077" y="2667000"/>
            <a:ext cx="1661723" cy="691349"/>
          </a:xfrm>
          <a:prstGeom prst="wedgeRoundRectCallout">
            <a:avLst>
              <a:gd name="adj1" fmla="val -36911"/>
              <a:gd name="adj2" fmla="val 70155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Fill all the fields and click </a:t>
            </a:r>
            <a:r>
              <a:rPr lang="en-US" sz="1400" b="1" dirty="0">
                <a:solidFill>
                  <a:srgbClr val="FF0000"/>
                </a:solidFill>
              </a:rPr>
              <a:t>Send IM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98687" y="2363182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2" name="Oval 1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peech Bubble: Rectangle with Corners Rounded 13"/>
          <p:cNvSpPr/>
          <p:nvPr/>
        </p:nvSpPr>
        <p:spPr>
          <a:xfrm>
            <a:off x="3700239" y="6114015"/>
            <a:ext cx="2624361" cy="424657"/>
          </a:xfrm>
          <a:prstGeom prst="wedgeRoundRectCallout">
            <a:avLst>
              <a:gd name="adj1" fmla="val -79282"/>
              <a:gd name="adj2" fmla="val -28879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</a:t>
            </a:r>
            <a:r>
              <a:rPr lang="en-US" sz="1400" b="1" dirty="0">
                <a:solidFill>
                  <a:srgbClr val="FF0000"/>
                </a:solidFill>
              </a:rPr>
              <a:t>Send by Instant Message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60168" y="5809513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>
            <a:off x="7162800" y="3416300"/>
            <a:ext cx="381000" cy="299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772400" y="3962400"/>
            <a:ext cx="381000" cy="299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38600" y="4800600"/>
            <a:ext cx="381000" cy="299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442200" y="3663149"/>
            <a:ext cx="381000" cy="29925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974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2765425"/>
            <a:ext cx="7408862" cy="3270250"/>
          </a:xfr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1752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Demo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-76200" y="5855876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39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20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46B61E5B-178F-4C99-B754-A00E26ACB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61" y="2257261"/>
            <a:ext cx="2886478" cy="23434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Desktop App on your AU Device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4882046" y="4864167"/>
            <a:ext cx="2890354" cy="1010502"/>
          </a:xfrm>
          <a:prstGeom prst="wedgeRoundRectCallout">
            <a:avLst>
              <a:gd name="adj1" fmla="val -67561"/>
              <a:gd name="adj2" fmla="val -211379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</a:t>
            </a:r>
            <a:r>
              <a:rPr lang="en-US" sz="1600" b="1" dirty="0">
                <a:solidFill>
                  <a:srgbClr val="FF0000"/>
                </a:solidFill>
              </a:rPr>
              <a:t>Altiris</a:t>
            </a:r>
            <a:r>
              <a:rPr lang="en-US" sz="1600" dirty="0">
                <a:solidFill>
                  <a:srgbClr val="FF0000"/>
                </a:solidFill>
              </a:rPr>
              <a:t> button. If you could not find it please contact help desk.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94953" y="395509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0" name="Speech Bubble: Rectangle with Corners Rounded 19"/>
          <p:cNvSpPr/>
          <p:nvPr/>
        </p:nvSpPr>
        <p:spPr>
          <a:xfrm>
            <a:off x="457200" y="4259598"/>
            <a:ext cx="2275209" cy="2141202"/>
          </a:xfrm>
          <a:prstGeom prst="wedgeRoundRectCallout">
            <a:avLst>
              <a:gd name="adj1" fmla="val 97051"/>
              <a:gd name="adj2" fmla="val -39784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If you can not see the </a:t>
            </a:r>
            <a:r>
              <a:rPr lang="en-US" sz="1600" b="1" dirty="0">
                <a:solidFill>
                  <a:srgbClr val="FF0000"/>
                </a:solidFill>
              </a:rPr>
              <a:t>Altiris</a:t>
            </a:r>
            <a:r>
              <a:rPr lang="en-US" sz="1600" dirty="0">
                <a:solidFill>
                  <a:srgbClr val="FF0000"/>
                </a:solidFill>
              </a:rPr>
              <a:t> icon in the Windows Notification Area. Press this pop-up button to display a complete list of the available services.</a:t>
            </a:r>
          </a:p>
        </p:txBody>
      </p:sp>
      <p:sp>
        <p:nvSpPr>
          <p:cNvPr id="23" name="Oval 4"/>
          <p:cNvSpPr/>
          <p:nvPr/>
        </p:nvSpPr>
        <p:spPr>
          <a:xfrm>
            <a:off x="7924800" y="4668102"/>
            <a:ext cx="215316" cy="2153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400" tIns="25400" rIns="254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atin typeface="Arial Black" pitchFamily="34" charset="0"/>
              </a:rPr>
              <a:t>2</a:t>
            </a:r>
            <a:endParaRPr lang="en-US" sz="1300" dirty="0">
              <a:latin typeface="Arial Black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4047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</a:t>
            </a:fld>
            <a:endParaRPr lang="en-US" b="1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2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4</a:t>
            </a:fld>
            <a:endParaRPr lang="en-US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BE05BD-435F-4B7F-A405-C4784B78560E}"/>
              </a:ext>
            </a:extLst>
          </p:cNvPr>
          <p:cNvGrpSpPr/>
          <p:nvPr/>
        </p:nvGrpSpPr>
        <p:grpSpPr>
          <a:xfrm>
            <a:off x="6174972" y="4555244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77665F-4C04-4620-B64A-A9D2340ED455}"/>
                </a:ext>
              </a:extLst>
            </p:cNvPr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1F080915-885C-4299-AFF9-10685CA9082E}"/>
                </a:ext>
              </a:extLst>
            </p:cNvPr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178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Skype for Business IOS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3191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IOS App</a:t>
            </a:r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399"/>
            <a:ext cx="3200400" cy="4212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peech Bubble: Rectangle with Corners Rounded 9"/>
          <p:cNvSpPr/>
          <p:nvPr/>
        </p:nvSpPr>
        <p:spPr>
          <a:xfrm>
            <a:off x="2667000" y="1642797"/>
            <a:ext cx="1372512" cy="948003"/>
          </a:xfrm>
          <a:prstGeom prst="wedgeRoundRectCallout">
            <a:avLst>
              <a:gd name="adj1" fmla="val 108171"/>
              <a:gd name="adj2" fmla="val 2220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Use this field to search for Skype for Business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4" y="4648200"/>
            <a:ext cx="1163412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peech Bubble: Rectangle with Corners Rounded 12"/>
          <p:cNvSpPr/>
          <p:nvPr/>
        </p:nvSpPr>
        <p:spPr>
          <a:xfrm>
            <a:off x="2437488" y="3733800"/>
            <a:ext cx="1524912" cy="829205"/>
          </a:xfrm>
          <a:prstGeom prst="wedgeRoundRectCallout">
            <a:avLst>
              <a:gd name="adj1" fmla="val -116417"/>
              <a:gd name="adj2" fmla="val 60064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From your phone, click the App Store icon.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85793" y="34292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6" name="Oval 15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1502" y="190514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9" name="Oval 18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41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Skype for Business IOS App</a:t>
            </a:r>
            <a:endParaRPr lang="en-US" dirty="0"/>
          </a:p>
        </p:txBody>
      </p:sp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178175"/>
            <a:ext cx="2512181" cy="345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Speech Bubble: Rectangle with Corners Rounded 13"/>
          <p:cNvSpPr/>
          <p:nvPr/>
        </p:nvSpPr>
        <p:spPr>
          <a:xfrm>
            <a:off x="6095088" y="2882369"/>
            <a:ext cx="1296312" cy="829205"/>
          </a:xfrm>
          <a:prstGeom prst="wedgeRoundRectCallout">
            <a:avLst>
              <a:gd name="adj1" fmla="val -116417"/>
              <a:gd name="adj2" fmla="val 60064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Use this field to search for a contact</a:t>
            </a:r>
          </a:p>
        </p:txBody>
      </p:sp>
      <p:sp>
        <p:nvSpPr>
          <p:cNvPr id="18" name="Speech Bubble: Rectangle with Corners Rounded 17"/>
          <p:cNvSpPr/>
          <p:nvPr/>
        </p:nvSpPr>
        <p:spPr>
          <a:xfrm>
            <a:off x="3657600" y="2211705"/>
            <a:ext cx="1628296" cy="829205"/>
          </a:xfrm>
          <a:prstGeom prst="wedgeRoundRectCallout">
            <a:avLst>
              <a:gd name="adj1" fmla="val 38444"/>
              <a:gd name="adj2" fmla="val 89217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the </a:t>
            </a:r>
            <a:r>
              <a:rPr lang="en-US" sz="1400" b="1" dirty="0">
                <a:solidFill>
                  <a:srgbClr val="FF0000"/>
                </a:solidFill>
              </a:rPr>
              <a:t>Meeting</a:t>
            </a:r>
            <a:r>
              <a:rPr lang="en-US" sz="1400" dirty="0">
                <a:solidFill>
                  <a:srgbClr val="FF0000"/>
                </a:solidFill>
              </a:rPr>
              <a:t> icon to see more meetings </a:t>
            </a:r>
          </a:p>
        </p:txBody>
      </p:sp>
      <p:sp>
        <p:nvSpPr>
          <p:cNvPr id="19" name="Speech Bubble: Rectangle with Corners Rounded 18"/>
          <p:cNvSpPr/>
          <p:nvPr/>
        </p:nvSpPr>
        <p:spPr>
          <a:xfrm>
            <a:off x="6170078" y="4058817"/>
            <a:ext cx="1602322" cy="948158"/>
          </a:xfrm>
          <a:prstGeom prst="wedgeRoundRectCallout">
            <a:avLst>
              <a:gd name="adj1" fmla="val -81289"/>
              <a:gd name="adj2" fmla="val -790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Tap the </a:t>
            </a:r>
            <a:r>
              <a:rPr lang="en-US" sz="1400" b="1" dirty="0">
                <a:solidFill>
                  <a:srgbClr val="FF0000"/>
                </a:solidFill>
              </a:rPr>
              <a:t>Join</a:t>
            </a:r>
            <a:r>
              <a:rPr lang="en-US" sz="1400" dirty="0">
                <a:solidFill>
                  <a:srgbClr val="FF0000"/>
                </a:solidFill>
              </a:rPr>
              <a:t> button to access the meeting</a:t>
            </a:r>
          </a:p>
        </p:txBody>
      </p:sp>
      <p:sp>
        <p:nvSpPr>
          <p:cNvPr id="24" name="Speech Bubble: Rectangle with Corners Rounded 23"/>
          <p:cNvSpPr/>
          <p:nvPr/>
        </p:nvSpPr>
        <p:spPr>
          <a:xfrm>
            <a:off x="762000" y="2763572"/>
            <a:ext cx="1981201" cy="1405203"/>
          </a:xfrm>
          <a:prstGeom prst="wedgeRoundRectCallout">
            <a:avLst>
              <a:gd name="adj1" fmla="val 79263"/>
              <a:gd name="adj2" fmla="val -687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Click your profile picture to change your Status, Settings, Profile, sign out or getting help.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192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2765425"/>
            <a:ext cx="7408862" cy="3270250"/>
          </a:xfr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1752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Demo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-76200" y="5855876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0092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1676400"/>
            <a:ext cx="8479202" cy="4761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Logitech Smart Dock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590343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5"/>
              </a:rPr>
              <a:t>Logitech Smart Dock</a:t>
            </a:r>
            <a:endParaRPr lang="en-US" b="1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400800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94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2765425"/>
            <a:ext cx="7408862" cy="3270250"/>
          </a:xfrm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8600" y="3810000"/>
            <a:ext cx="1752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Practice</a:t>
            </a:r>
            <a:endParaRPr lang="en-US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8" t="-10628" r="-4762" b="-11284"/>
          <a:stretch/>
        </p:blipFill>
        <p:spPr bwMode="auto">
          <a:xfrm>
            <a:off x="-76200" y="5855876"/>
            <a:ext cx="2590800" cy="1002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45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950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B0CC3419-35E4-475C-9786-1BB168D4E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9778"/>
            <a:ext cx="7440749" cy="2599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Desktop App on your AU Device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5444675" y="5390298"/>
            <a:ext cx="2890354" cy="1010502"/>
          </a:xfrm>
          <a:prstGeom prst="wedgeRoundRectCallout">
            <a:avLst>
              <a:gd name="adj1" fmla="val -127503"/>
              <a:gd name="adj2" fmla="val -234240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Scroll down until you locate </a:t>
            </a:r>
            <a:r>
              <a:rPr lang="en-US" sz="1600" b="1" dirty="0">
                <a:solidFill>
                  <a:srgbClr val="FF0000"/>
                </a:solidFill>
              </a:rPr>
              <a:t>Install Microsoft Office 2016</a:t>
            </a:r>
            <a:r>
              <a:rPr lang="en-US" sz="1600" dirty="0">
                <a:solidFill>
                  <a:srgbClr val="FF0000"/>
                </a:solidFill>
              </a:rPr>
              <a:t>, and then left click it one time.</a:t>
            </a:r>
          </a:p>
        </p:txBody>
      </p:sp>
      <p:sp>
        <p:nvSpPr>
          <p:cNvPr id="20" name="Speech Bubble: Rectangle with Corners Rounded 19"/>
          <p:cNvSpPr/>
          <p:nvPr/>
        </p:nvSpPr>
        <p:spPr>
          <a:xfrm>
            <a:off x="1166981" y="5233625"/>
            <a:ext cx="2138847" cy="778905"/>
          </a:xfrm>
          <a:prstGeom prst="wedgeRoundRectCallout">
            <a:avLst>
              <a:gd name="adj1" fmla="val -40062"/>
              <a:gd name="adj2" fmla="val -25418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Left click on the line under </a:t>
            </a:r>
            <a:r>
              <a:rPr lang="en-US" sz="1600" b="1" dirty="0">
                <a:solidFill>
                  <a:srgbClr val="FF0000"/>
                </a:solidFill>
              </a:rPr>
              <a:t>Application Tasks</a:t>
            </a:r>
            <a:r>
              <a:rPr lang="en-US" sz="1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Oval 4"/>
          <p:cNvSpPr/>
          <p:nvPr/>
        </p:nvSpPr>
        <p:spPr>
          <a:xfrm>
            <a:off x="8487429" y="5194233"/>
            <a:ext cx="215316" cy="21531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5400" tIns="25400" rIns="25400" bIns="254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dirty="0">
                <a:latin typeface="Arial Black" pitchFamily="34" charset="0"/>
              </a:rPr>
              <a:t>2</a:t>
            </a:r>
            <a:endParaRPr lang="en-US" sz="1300" dirty="0">
              <a:latin typeface="Arial Black" pitchFamily="34" charset="0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4047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5</a:t>
            </a:fld>
            <a:endParaRPr lang="en-US" b="1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2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5</a:t>
            </a:fld>
            <a:endParaRPr lang="en-US" b="1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ABE05BD-435F-4B7F-A405-C4784B78560E}"/>
              </a:ext>
            </a:extLst>
          </p:cNvPr>
          <p:cNvGrpSpPr/>
          <p:nvPr/>
        </p:nvGrpSpPr>
        <p:grpSpPr>
          <a:xfrm>
            <a:off x="6737601" y="5081375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277665F-4C04-4620-B64A-A9D2340ED455}"/>
                </a:ext>
              </a:extLst>
            </p:cNvPr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1F080915-885C-4299-AFF9-10685CA9082E}"/>
                </a:ext>
              </a:extLst>
            </p:cNvPr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84153" y="4929124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81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Desktop App on your Home Device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716750"/>
            <a:ext cx="4027958" cy="4984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peech Bubble: Rectangle with Corners Rounded 7"/>
          <p:cNvSpPr/>
          <p:nvPr/>
        </p:nvSpPr>
        <p:spPr>
          <a:xfrm>
            <a:off x="6400800" y="2667000"/>
            <a:ext cx="2438400" cy="1380448"/>
          </a:xfrm>
          <a:prstGeom prst="wedgeRoundRectCallout">
            <a:avLst>
              <a:gd name="adj1" fmla="val -60568"/>
              <a:gd name="adj2" fmla="val -85646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your account profile picture on the upper-right corner of Office365.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467749" y="23624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0" name="Speech Bubble: Rectangle with Corners Rounded 19"/>
          <p:cNvSpPr/>
          <p:nvPr/>
        </p:nvSpPr>
        <p:spPr>
          <a:xfrm>
            <a:off x="325683" y="5523094"/>
            <a:ext cx="1710834" cy="914400"/>
          </a:xfrm>
          <a:prstGeom prst="wedgeRoundRectCallout">
            <a:avLst>
              <a:gd name="adj1" fmla="val 98648"/>
              <a:gd name="adj2" fmla="val -26441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View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account</a:t>
            </a:r>
            <a:r>
              <a:rPr lang="en-US" sz="1600" dirty="0">
                <a:solidFill>
                  <a:srgbClr val="FF0000"/>
                </a:solidFill>
              </a:rPr>
              <a:t> link.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021575" y="5218592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22" name="Oval 21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4047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6</a:t>
            </a:fld>
            <a:endParaRPr lang="en-US" b="1" dirty="0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1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1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1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19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24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25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26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27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  <p:sp>
        <p:nvSpPr>
          <p:cNvPr id="28" name="Slide Number Placeholder 6"/>
          <p:cNvSpPr txBox="1">
            <a:spLocks/>
          </p:cNvSpPr>
          <p:nvPr/>
        </p:nvSpPr>
        <p:spPr>
          <a:xfrm>
            <a:off x="7772400" y="634047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00825D-93FE-4681-8328-D0A5A36C2CA1}" type="slidenum">
              <a:rPr lang="en-US" sz="1200" b="1" smtClean="0"/>
              <a:pPr/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168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Desktop App on your Home Device(1)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4" y="1723007"/>
            <a:ext cx="5620871" cy="4729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peech Bubble: Rectangle with Corners Rounded 7"/>
          <p:cNvSpPr/>
          <p:nvPr/>
        </p:nvSpPr>
        <p:spPr>
          <a:xfrm>
            <a:off x="76200" y="5325803"/>
            <a:ext cx="1524000" cy="914400"/>
          </a:xfrm>
          <a:prstGeom prst="wedgeRoundRectCallout">
            <a:avLst>
              <a:gd name="adj1" fmla="val 70839"/>
              <a:gd name="adj2" fmla="val -29382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Install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status</a:t>
            </a:r>
            <a:r>
              <a:rPr lang="en-US" sz="1600" dirty="0">
                <a:solidFill>
                  <a:srgbClr val="FF0000"/>
                </a:solidFill>
              </a:rPr>
              <a:t> section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7041" y="5021301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0" name="Oval 9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2" name="Speech Bubble: Rectangle with Corners Rounded 11"/>
          <p:cNvSpPr/>
          <p:nvPr/>
        </p:nvSpPr>
        <p:spPr>
          <a:xfrm>
            <a:off x="6400800" y="3657600"/>
            <a:ext cx="2133600" cy="762000"/>
          </a:xfrm>
          <a:prstGeom prst="wedgeRoundRectCallout">
            <a:avLst>
              <a:gd name="adj1" fmla="val -80892"/>
              <a:gd name="adj2" fmla="val -71237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Install desktop applications </a:t>
            </a:r>
            <a:r>
              <a:rPr lang="en-US" sz="1600" dirty="0">
                <a:solidFill>
                  <a:srgbClr val="FF0000"/>
                </a:solidFill>
              </a:rPr>
              <a:t>link.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24849" y="33530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372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Install Skype for Business Desktop App on your Home Device(2)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21465"/>
            <a:ext cx="5063434" cy="4907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peech Bubble: Rectangle with Corners Rounded 6"/>
          <p:cNvSpPr/>
          <p:nvPr/>
        </p:nvSpPr>
        <p:spPr>
          <a:xfrm>
            <a:off x="152400" y="2895301"/>
            <a:ext cx="1752600" cy="1258441"/>
          </a:xfrm>
          <a:prstGeom prst="wedgeRoundRectCallout">
            <a:avLst>
              <a:gd name="adj1" fmla="val 70839"/>
              <a:gd name="adj2" fmla="val -29382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Skype for Business </a:t>
            </a:r>
            <a:r>
              <a:rPr lang="en-US" sz="1600" dirty="0">
                <a:solidFill>
                  <a:srgbClr val="FF0000"/>
                </a:solidFill>
              </a:rPr>
              <a:t>link under the </a:t>
            </a:r>
            <a:r>
              <a:rPr lang="en-US" sz="1600" b="1" dirty="0">
                <a:solidFill>
                  <a:srgbClr val="FF0000"/>
                </a:solidFill>
              </a:rPr>
              <a:t>Software</a:t>
            </a:r>
            <a:r>
              <a:rPr lang="en-US" sz="1600" dirty="0">
                <a:solidFill>
                  <a:srgbClr val="FF0000"/>
                </a:solidFill>
              </a:rPr>
              <a:t> menu.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3241" y="2590800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1" name="Speech Bubble: Rectangle with Corners Rounded 10"/>
          <p:cNvSpPr/>
          <p:nvPr/>
        </p:nvSpPr>
        <p:spPr>
          <a:xfrm>
            <a:off x="6400800" y="5867400"/>
            <a:ext cx="1676400" cy="685800"/>
          </a:xfrm>
          <a:prstGeom prst="wedgeRoundRectCallout">
            <a:avLst>
              <a:gd name="adj1" fmla="val -113780"/>
              <a:gd name="adj2" fmla="val 16998"/>
              <a:gd name="adj3" fmla="val 16667"/>
            </a:avLst>
          </a:prstGeom>
          <a:solidFill>
            <a:schemeClr val="bg1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FF0000"/>
                </a:solidFill>
              </a:rPr>
              <a:t>Click the </a:t>
            </a:r>
            <a:r>
              <a:rPr lang="en-US" sz="1600" b="1" dirty="0">
                <a:solidFill>
                  <a:srgbClr val="FF0000"/>
                </a:solidFill>
              </a:rPr>
              <a:t>Install</a:t>
            </a:r>
            <a:r>
              <a:rPr lang="en-US" sz="1600" dirty="0">
                <a:solidFill>
                  <a:srgbClr val="FF0000"/>
                </a:solidFill>
              </a:rPr>
              <a:t> button.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124849" y="556289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3" name="Oval 12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637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124200" cy="5297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Access Skype for Business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1" y="2385056"/>
            <a:ext cx="4114800" cy="1631216"/>
          </a:xfrm>
          <a:prstGeom prst="rect">
            <a:avLst/>
          </a:prstGeom>
          <a:ln w="444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300"/>
              </a:spcBef>
            </a:pPr>
            <a:r>
              <a:rPr lang="en-US" sz="2000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Enter your AU address including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@athabascau.ca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, and your 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AU Local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password, and then tap the </a:t>
            </a:r>
            <a:r>
              <a:rPr lang="en-US" sz="2000" b="1" u="sng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ign In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Segoe UI" pitchFamily="34" charset="0"/>
                <a:cs typeface="Segoe UI" pitchFamily="34" charset="0"/>
              </a:rPr>
              <a:t>Button.</a:t>
            </a:r>
            <a:endParaRPr lang="en-US" sz="1050" dirty="0">
              <a:solidFill>
                <a:srgbClr val="FF0000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Freeform 12"/>
          <p:cNvSpPr>
            <a:spLocks noEditPoints="1"/>
          </p:cNvSpPr>
          <p:nvPr/>
        </p:nvSpPr>
        <p:spPr bwMode="auto">
          <a:xfrm flipH="1">
            <a:off x="6027282" y="3808273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 flipH="1">
            <a:off x="6183423" y="2700528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 flipH="1">
            <a:off x="5845741" y="4953000"/>
            <a:ext cx="363082" cy="359058"/>
          </a:xfrm>
          <a:custGeom>
            <a:avLst/>
            <a:gdLst>
              <a:gd name="T0" fmla="*/ 71 w 929"/>
              <a:gd name="T1" fmla="*/ 0 h 987"/>
              <a:gd name="T2" fmla="*/ 899 w 929"/>
              <a:gd name="T3" fmla="*/ 885 h 987"/>
              <a:gd name="T4" fmla="*/ 829 w 929"/>
              <a:gd name="T5" fmla="*/ 951 h 987"/>
              <a:gd name="T6" fmla="*/ 0 w 929"/>
              <a:gd name="T7" fmla="*/ 65 h 987"/>
              <a:gd name="T8" fmla="*/ 71 w 929"/>
              <a:gd name="T9" fmla="*/ 0 h 987"/>
              <a:gd name="T10" fmla="*/ 837 w 929"/>
              <a:gd name="T11" fmla="*/ 582 h 987"/>
              <a:gd name="T12" fmla="*/ 929 w 929"/>
              <a:gd name="T13" fmla="*/ 987 h 987"/>
              <a:gd name="T14" fmla="*/ 531 w 929"/>
              <a:gd name="T15" fmla="*/ 868 h 987"/>
              <a:gd name="T16" fmla="*/ 498 w 929"/>
              <a:gd name="T17" fmla="*/ 809 h 987"/>
              <a:gd name="T18" fmla="*/ 558 w 929"/>
              <a:gd name="T19" fmla="*/ 776 h 987"/>
              <a:gd name="T20" fmla="*/ 878 w 929"/>
              <a:gd name="T21" fmla="*/ 872 h 987"/>
              <a:gd name="T22" fmla="*/ 817 w 929"/>
              <a:gd name="T23" fmla="*/ 929 h 987"/>
              <a:gd name="T24" fmla="*/ 743 w 929"/>
              <a:gd name="T25" fmla="*/ 603 h 987"/>
              <a:gd name="T26" fmla="*/ 779 w 929"/>
              <a:gd name="T27" fmla="*/ 546 h 987"/>
              <a:gd name="T28" fmla="*/ 837 w 929"/>
              <a:gd name="T29" fmla="*/ 582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987">
                <a:moveTo>
                  <a:pt x="71" y="0"/>
                </a:moveTo>
                <a:lnTo>
                  <a:pt x="899" y="885"/>
                </a:lnTo>
                <a:lnTo>
                  <a:pt x="829" y="951"/>
                </a:lnTo>
                <a:lnTo>
                  <a:pt x="0" y="65"/>
                </a:lnTo>
                <a:lnTo>
                  <a:pt x="71" y="0"/>
                </a:lnTo>
                <a:close/>
                <a:moveTo>
                  <a:pt x="837" y="582"/>
                </a:moveTo>
                <a:lnTo>
                  <a:pt x="929" y="987"/>
                </a:lnTo>
                <a:lnTo>
                  <a:pt x="531" y="868"/>
                </a:lnTo>
                <a:cubicBezTo>
                  <a:pt x="505" y="861"/>
                  <a:pt x="491" y="834"/>
                  <a:pt x="498" y="809"/>
                </a:cubicBezTo>
                <a:cubicBezTo>
                  <a:pt x="506" y="783"/>
                  <a:pt x="533" y="769"/>
                  <a:pt x="558" y="776"/>
                </a:cubicBezTo>
                <a:lnTo>
                  <a:pt x="878" y="872"/>
                </a:lnTo>
                <a:lnTo>
                  <a:pt x="817" y="929"/>
                </a:lnTo>
                <a:lnTo>
                  <a:pt x="743" y="603"/>
                </a:lnTo>
                <a:cubicBezTo>
                  <a:pt x="737" y="578"/>
                  <a:pt x="753" y="552"/>
                  <a:pt x="779" y="546"/>
                </a:cubicBezTo>
                <a:cubicBezTo>
                  <a:pt x="805" y="540"/>
                  <a:pt x="831" y="556"/>
                  <a:pt x="837" y="582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508703" y="2459528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1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3752" y="3551867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2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1943" y="4712141"/>
            <a:ext cx="304502" cy="304502"/>
            <a:chOff x="5791497" y="2152156"/>
            <a:chExt cx="304502" cy="304502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5791497" y="2152156"/>
              <a:ext cx="304502" cy="30450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5836090" y="2196749"/>
              <a:ext cx="215316" cy="2153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Arial Black" pitchFamily="34" charset="0"/>
                </a:rPr>
                <a:t>3</a:t>
              </a:r>
              <a:endParaRPr lang="en-US" sz="1300" dirty="0">
                <a:latin typeface="Arial Black" pitchFamily="34" charset="0"/>
              </a:endParaRPr>
            </a:p>
          </p:txBody>
        </p:sp>
      </p:grp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2400" y="6277635"/>
            <a:ext cx="1161826" cy="365125"/>
          </a:xfrm>
        </p:spPr>
        <p:txBody>
          <a:bodyPr/>
          <a:lstStyle/>
          <a:p>
            <a:fld id="{1100825D-93FE-4681-8328-D0A5A36C2CA1}" type="slidenum">
              <a:rPr lang="en-US" sz="1200" b="1" smtClean="0"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291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47305</TotalTime>
  <Words>1552</Words>
  <Application>Microsoft Office PowerPoint</Application>
  <PresentationFormat>On-screen Show (4:3)</PresentationFormat>
  <Paragraphs>293</Paragraphs>
  <Slides>45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Candara</vt:lpstr>
      <vt:lpstr>Segoe UI</vt:lpstr>
      <vt:lpstr>Symbol</vt:lpstr>
      <vt:lpstr>Waveform</vt:lpstr>
      <vt:lpstr>Getting Started with Skype for Business</vt:lpstr>
      <vt:lpstr>Overview</vt:lpstr>
      <vt:lpstr>Before Installing Skype for Business Desktop App</vt:lpstr>
      <vt:lpstr>Install Skype for Business Desktop App on your AU Device</vt:lpstr>
      <vt:lpstr>Install Skype for Business Desktop App on your AU Device</vt:lpstr>
      <vt:lpstr>Install Skype for Business Desktop App on your Home Device</vt:lpstr>
      <vt:lpstr>Install Skype for Business Desktop App on your Home Device(1)</vt:lpstr>
      <vt:lpstr>Install Skype for Business Desktop App on your Home Device(2)</vt:lpstr>
      <vt:lpstr>Access Skype for Business</vt:lpstr>
      <vt:lpstr>Navigate the Main Skype Window</vt:lpstr>
      <vt:lpstr>Audio setup and making calls</vt:lpstr>
      <vt:lpstr>Find Someone</vt:lpstr>
      <vt:lpstr>View a Contact Card</vt:lpstr>
      <vt:lpstr>Start IM, Voice Call, or Video Call</vt:lpstr>
      <vt:lpstr>Navigate the Instant Message Window</vt:lpstr>
      <vt:lpstr>Send an Instant Message</vt:lpstr>
      <vt:lpstr>Responding to an IM Alert</vt:lpstr>
      <vt:lpstr>Create a New Group</vt:lpstr>
      <vt:lpstr>Add a contact to a Group</vt:lpstr>
      <vt:lpstr>Working with Groups</vt:lpstr>
      <vt:lpstr>PowerPoint Presentation</vt:lpstr>
      <vt:lpstr>Using Skype for Business in an Online Meeting</vt:lpstr>
      <vt:lpstr>Set up a Skype Meeting</vt:lpstr>
      <vt:lpstr>Set up a Skype Meeting (1)</vt:lpstr>
      <vt:lpstr>Attend a Meeting using Skype for Business Desktop App</vt:lpstr>
      <vt:lpstr>Attend a Meeting using Skype for Business Desktop App (1)</vt:lpstr>
      <vt:lpstr>Attend a Meeting using Skype For Business Web App</vt:lpstr>
      <vt:lpstr>Attend a Meeting using Skype For Business Web App (1)</vt:lpstr>
      <vt:lpstr>Attend a Meeting using Skype For Business Web App (2)</vt:lpstr>
      <vt:lpstr>Attend a Meeting using Skype For Business Web App (3)</vt:lpstr>
      <vt:lpstr>Attend a meeting using Skype For Business Web App (4)</vt:lpstr>
      <vt:lpstr>Share your Desktop or Program</vt:lpstr>
      <vt:lpstr>Record and Play Back a Meeting</vt:lpstr>
      <vt:lpstr>PowerPoint Presentation</vt:lpstr>
      <vt:lpstr>Share a MS Document </vt:lpstr>
      <vt:lpstr>Present a MS Document Online</vt:lpstr>
      <vt:lpstr>Present a MS Document Online (1)</vt:lpstr>
      <vt:lpstr>Send a MS Document by Instant Message</vt:lpstr>
      <vt:lpstr>PowerPoint Presentation</vt:lpstr>
      <vt:lpstr>Skype for Business IOS App</vt:lpstr>
      <vt:lpstr>Install Skype for Business IOS App</vt:lpstr>
      <vt:lpstr>Using Skype for Business IOS App</vt:lpstr>
      <vt:lpstr>PowerPoint Presentation</vt:lpstr>
      <vt:lpstr>Logitech Smart Dock</vt:lpstr>
      <vt:lpstr>PowerPoint Presentation</vt:lpstr>
    </vt:vector>
  </TitlesOfParts>
  <Company>Athabasca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 Kasem</dc:creator>
  <cp:keywords>Skype for Business</cp:keywords>
  <cp:lastModifiedBy>Zak Kasem</cp:lastModifiedBy>
  <cp:revision>148</cp:revision>
  <cp:lastPrinted>2017-05-26T15:22:43Z</cp:lastPrinted>
  <dcterms:created xsi:type="dcterms:W3CDTF">2015-11-23T23:32:15Z</dcterms:created>
  <dcterms:modified xsi:type="dcterms:W3CDTF">2017-08-03T20:28:15Z</dcterms:modified>
  <cp:category>presentation</cp:category>
</cp:coreProperties>
</file>